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8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62E2A1DF-2806-4B4D-8E00-32A57FC5A0E4}">
          <p14:sldIdLst>
            <p14:sldId id="259"/>
            <p14:sldId id="258"/>
          </p14:sldIdLst>
        </p14:section>
        <p14:section name="タイトルなしのセクション" id="{C58FE989-25EC-4901-A78A-699640EF1EB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3" autoAdjust="0"/>
    <p:restoredTop sz="94660"/>
  </p:normalViewPr>
  <p:slideViewPr>
    <p:cSldViewPr snapToGrid="0">
      <p:cViewPr varScale="1">
        <p:scale>
          <a:sx n="87" d="100"/>
          <a:sy n="87" d="100"/>
        </p:scale>
        <p:origin x="9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9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237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733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5803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189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264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30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01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5798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7057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78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B925B-C801-4CA3-90E0-EBC8B11F8D5D}" type="datetimeFigureOut">
              <a:rPr kumimoji="1" lang="ja-JP" altLang="en-US" smtClean="0"/>
              <a:t>2024/8/31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B0B7F-210B-4CDB-BECA-5D43F7A68C5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572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直線コネクタ 29"/>
          <p:cNvCxnSpPr/>
          <p:nvPr/>
        </p:nvCxnSpPr>
        <p:spPr>
          <a:xfrm>
            <a:off x="307973" y="7511197"/>
            <a:ext cx="6242055" cy="1065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図 3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90" b="22516"/>
          <a:stretch/>
        </p:blipFill>
        <p:spPr>
          <a:xfrm>
            <a:off x="2207591" y="250883"/>
            <a:ext cx="2611961" cy="941634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>
            <a:off x="165253" y="121185"/>
            <a:ext cx="6534836" cy="87167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551224" y="8837965"/>
            <a:ext cx="1870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/>
              <a:t>Serafina</a:t>
            </a:r>
            <a:r>
              <a:rPr kumimoji="1" lang="en-US" altLang="ja-JP" sz="1200" dirty="0"/>
              <a:t> NEW YORK</a:t>
            </a:r>
            <a:r>
              <a:rPr kumimoji="1" lang="ja-JP" altLang="en-US" sz="1200" dirty="0"/>
              <a:t>丸の内</a:t>
            </a:r>
          </a:p>
        </p:txBody>
      </p:sp>
      <p:sp>
        <p:nvSpPr>
          <p:cNvPr id="28" name="サブタイトル 2"/>
          <p:cNvSpPr txBox="1">
            <a:spLocks/>
          </p:cNvSpPr>
          <p:nvPr/>
        </p:nvSpPr>
        <p:spPr>
          <a:xfrm>
            <a:off x="2549823" y="8157627"/>
            <a:ext cx="1872867" cy="256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/>
              <a:t>少人数プラン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2241350" y="7685940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308578" y="7720294"/>
            <a:ext cx="2355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少人数プラン！～３２名様まで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2400061" y="8474857"/>
            <a:ext cx="21723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6,500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円～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94888" y="2749385"/>
            <a:ext cx="6117191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ja-JP" sz="1100" b="1" u="sng" kern="100" dirty="0">
                <a:latin typeface="游ゴシック 本文"/>
                <a:cs typeface="Times New Roman" panose="02020603050405020304" pitchFamily="18" charset="0"/>
              </a:rPr>
              <a:t>前菜</a:t>
            </a:r>
          </a:p>
          <a:p>
            <a:pPr algn="ctr">
              <a:spcAft>
                <a:spcPts val="0"/>
              </a:spcAft>
            </a:pPr>
            <a:r>
              <a:rPr lang="ja-JP" altLang="ja-JP" sz="1100" kern="100" dirty="0">
                <a:latin typeface="游ゴシック 本文"/>
                <a:cs typeface="Times New Roman" panose="02020603050405020304" pitchFamily="18" charset="0"/>
              </a:rPr>
              <a:t>・旬菜とフルーツのガスパチョ</a:t>
            </a:r>
          </a:p>
          <a:p>
            <a:pPr algn="ctr">
              <a:spcAft>
                <a:spcPts val="0"/>
              </a:spcAft>
            </a:pPr>
            <a:r>
              <a:rPr lang="ja-JP" altLang="ja-JP" sz="1100" kern="100" dirty="0">
                <a:latin typeface="游ゴシック 本文"/>
                <a:cs typeface="Times New Roman" panose="02020603050405020304" pitchFamily="18" charset="0"/>
              </a:rPr>
              <a:t>・ブリュスケッタ</a:t>
            </a:r>
            <a:r>
              <a:rPr lang="en-US" altLang="ja-JP" sz="1100" kern="100" dirty="0">
                <a:latin typeface="游ゴシック 本文"/>
                <a:cs typeface="Times New Roman" panose="02020603050405020304" pitchFamily="18" charset="0"/>
              </a:rPr>
              <a:t>3</a:t>
            </a:r>
            <a:r>
              <a:rPr lang="ja-JP" altLang="ja-JP" sz="1100" kern="100" dirty="0">
                <a:latin typeface="游ゴシック 本文"/>
                <a:cs typeface="Times New Roman" panose="02020603050405020304" pitchFamily="18" charset="0"/>
              </a:rPr>
              <a:t>種</a:t>
            </a:r>
            <a:endParaRPr lang="en-US" altLang="ja-JP" sz="1100" kern="100" dirty="0">
              <a:latin typeface="游ゴシック 本文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ja-JP" sz="1100" kern="100" dirty="0">
                <a:latin typeface="游ゴシック 本文"/>
                <a:cs typeface="Times New Roman" panose="02020603050405020304" pitchFamily="18" charset="0"/>
              </a:rPr>
              <a:t>（フレッシュトマトとバジル、ドライフルーツとサワークリーム、カマンベールと林檎）</a:t>
            </a:r>
          </a:p>
          <a:p>
            <a:pPr algn="ctr">
              <a:spcAft>
                <a:spcPts val="0"/>
              </a:spcAft>
            </a:pPr>
            <a:r>
              <a:rPr lang="ja-JP" altLang="ja-JP" sz="1100" kern="100" dirty="0">
                <a:latin typeface="游ゴシック 本文"/>
                <a:cs typeface="Times New Roman" panose="02020603050405020304" pitchFamily="18" charset="0"/>
              </a:rPr>
              <a:t>・寛八のカルパッチョ　柚子と西洋山葵の香り</a:t>
            </a:r>
          </a:p>
          <a:p>
            <a:pPr algn="ctr">
              <a:spcAft>
                <a:spcPts val="0"/>
              </a:spcAft>
            </a:pPr>
            <a:r>
              <a:rPr lang="ja-JP" altLang="ja-JP" sz="1100" kern="100" dirty="0">
                <a:latin typeface="游ゴシック 本文"/>
                <a:cs typeface="Times New Roman" panose="02020603050405020304" pitchFamily="18" charset="0"/>
              </a:rPr>
              <a:t>・生ハムサラミの盛り合わせ</a:t>
            </a:r>
          </a:p>
          <a:p>
            <a:pPr algn="ctr">
              <a:spcAft>
                <a:spcPts val="0"/>
              </a:spcAft>
            </a:pPr>
            <a:r>
              <a:rPr lang="ja-JP" altLang="ja-JP" sz="1100" kern="100" dirty="0">
                <a:latin typeface="游ゴシック 本文"/>
                <a:cs typeface="Times New Roman" panose="02020603050405020304" pitchFamily="18" charset="0"/>
              </a:rPr>
              <a:t>・モッツアレラと完熟トマトのカプレーゼ</a:t>
            </a:r>
          </a:p>
          <a:p>
            <a:pPr algn="ctr">
              <a:spcAft>
                <a:spcPts val="0"/>
              </a:spcAft>
            </a:pPr>
            <a:r>
              <a:rPr lang="ja-JP" altLang="ja-JP" sz="1100" kern="100" dirty="0">
                <a:latin typeface="游ゴシック 本文"/>
                <a:cs typeface="Times New Roman" panose="02020603050405020304" pitchFamily="18" charset="0"/>
              </a:rPr>
              <a:t>・夏野菜のラタトゥイユ</a:t>
            </a:r>
          </a:p>
          <a:p>
            <a:pPr algn="ctr">
              <a:spcAft>
                <a:spcPts val="0"/>
              </a:spcAft>
            </a:pPr>
            <a:r>
              <a:rPr lang="ja-JP" altLang="ja-JP" sz="1100" kern="100" dirty="0">
                <a:latin typeface="游ゴシック 本文"/>
                <a:cs typeface="Times New Roman" panose="02020603050405020304" pitchFamily="18" charset="0"/>
              </a:rPr>
              <a:t>・白身魚のエスカベッシュ</a:t>
            </a:r>
          </a:p>
          <a:p>
            <a:pPr algn="ctr">
              <a:spcAft>
                <a:spcPts val="0"/>
              </a:spcAft>
            </a:pPr>
            <a:r>
              <a:rPr lang="en-US" altLang="ja-JP" sz="1100" kern="100" dirty="0">
                <a:latin typeface="游ゴシック 本文"/>
                <a:cs typeface="Times New Roman" panose="02020603050405020304" pitchFamily="18" charset="0"/>
              </a:rPr>
              <a:t> </a:t>
            </a:r>
            <a:endParaRPr lang="ja-JP" altLang="ja-JP" sz="1100" kern="100" dirty="0">
              <a:latin typeface="游ゴシック 本文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altLang="ja-JP" sz="1100" b="1" u="sng" kern="100" dirty="0">
                <a:latin typeface="游ゴシック 本文"/>
                <a:cs typeface="Times New Roman" panose="02020603050405020304" pitchFamily="18" charset="0"/>
              </a:rPr>
              <a:t>Pizza</a:t>
            </a:r>
            <a:endParaRPr lang="ja-JP" altLang="ja-JP" sz="1100" b="1" u="sng" kern="100" dirty="0">
              <a:latin typeface="游ゴシック 本文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ja-JP" sz="1100" kern="100" dirty="0">
                <a:latin typeface="游ゴシック 本文"/>
                <a:cs typeface="Times New Roman" panose="02020603050405020304" pitchFamily="18" charset="0"/>
              </a:rPr>
              <a:t>・マルゲリータ</a:t>
            </a:r>
          </a:p>
          <a:p>
            <a:pPr algn="ctr">
              <a:spcAft>
                <a:spcPts val="0"/>
              </a:spcAft>
            </a:pPr>
            <a:r>
              <a:rPr lang="ja-JP" altLang="ja-JP" sz="1100" kern="100" dirty="0">
                <a:latin typeface="游ゴシック 本文"/>
                <a:cs typeface="Times New Roman" panose="02020603050405020304" pitchFamily="18" charset="0"/>
              </a:rPr>
              <a:t>・フォルマッジ</a:t>
            </a:r>
          </a:p>
          <a:p>
            <a:pPr algn="ctr">
              <a:spcAft>
                <a:spcPts val="0"/>
              </a:spcAft>
            </a:pPr>
            <a:r>
              <a:rPr lang="en-US" altLang="ja-JP" sz="1100" kern="100" dirty="0">
                <a:latin typeface="游ゴシック 本文"/>
                <a:cs typeface="Times New Roman" panose="02020603050405020304" pitchFamily="18" charset="0"/>
              </a:rPr>
              <a:t> </a:t>
            </a:r>
            <a:endParaRPr lang="ja-JP" altLang="ja-JP" sz="1100" kern="100" dirty="0">
              <a:latin typeface="游ゴシック 本文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altLang="ja-JP" sz="1100" b="1" u="sng" kern="100" dirty="0">
                <a:latin typeface="游ゴシック 本文"/>
                <a:cs typeface="Times New Roman" panose="02020603050405020304" pitchFamily="18" charset="0"/>
              </a:rPr>
              <a:t>Pasta</a:t>
            </a:r>
            <a:endParaRPr lang="ja-JP" altLang="ja-JP" sz="1100" b="1" u="sng" kern="100" dirty="0">
              <a:latin typeface="游ゴシック 本文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ja-JP" sz="1100" kern="100" dirty="0">
                <a:latin typeface="游ゴシック 本文"/>
                <a:cs typeface="Times New Roman" panose="02020603050405020304" pitchFamily="18" charset="0"/>
              </a:rPr>
              <a:t>・シラスと小松菜のアーリオオーリオ</a:t>
            </a:r>
          </a:p>
          <a:p>
            <a:pPr algn="ctr">
              <a:spcAft>
                <a:spcPts val="0"/>
              </a:spcAft>
            </a:pPr>
            <a:r>
              <a:rPr lang="ja-JP" altLang="ja-JP" sz="1100" kern="100" dirty="0">
                <a:latin typeface="游ゴシック 本文"/>
                <a:cs typeface="Times New Roman" panose="02020603050405020304" pitchFamily="18" charset="0"/>
              </a:rPr>
              <a:t>・リガトーニボロネーゼ</a:t>
            </a:r>
          </a:p>
          <a:p>
            <a:pPr algn="ctr">
              <a:spcAft>
                <a:spcPts val="0"/>
              </a:spcAft>
            </a:pPr>
            <a:r>
              <a:rPr lang="en-US" altLang="ja-JP" sz="1100" kern="100" dirty="0">
                <a:latin typeface="游ゴシック 本文"/>
                <a:cs typeface="Times New Roman" panose="02020603050405020304" pitchFamily="18" charset="0"/>
              </a:rPr>
              <a:t> </a:t>
            </a:r>
            <a:endParaRPr lang="ja-JP" altLang="ja-JP" sz="1100" kern="100" dirty="0">
              <a:latin typeface="游ゴシック 本文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altLang="ja-JP" sz="1100" b="1" u="sng" kern="100" dirty="0">
                <a:latin typeface="游ゴシック 本文"/>
                <a:cs typeface="Times New Roman" panose="02020603050405020304" pitchFamily="18" charset="0"/>
              </a:rPr>
              <a:t> Main</a:t>
            </a:r>
            <a:endParaRPr lang="ja-JP" altLang="ja-JP" sz="1100" b="1" u="sng" kern="100" dirty="0">
              <a:latin typeface="游ゴシック 本文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ja-JP" sz="1100" kern="100" dirty="0">
                <a:latin typeface="游ゴシック 本文"/>
                <a:cs typeface="Times New Roman" panose="02020603050405020304" pitchFamily="18" charset="0"/>
              </a:rPr>
              <a:t>・豚肩ロースのグリリア　ルッコラのサラダとマスタードソース</a:t>
            </a:r>
          </a:p>
          <a:p>
            <a:pPr algn="ctr">
              <a:spcAft>
                <a:spcPts val="0"/>
              </a:spcAft>
            </a:pPr>
            <a:r>
              <a:rPr lang="ja-JP" altLang="ja-JP" sz="1100" kern="100" dirty="0">
                <a:latin typeface="游ゴシック 本文"/>
                <a:cs typeface="Times New Roman" panose="02020603050405020304" pitchFamily="18" charset="0"/>
              </a:rPr>
              <a:t>・牛サーロインのグリル　グリーンペッパーソース</a:t>
            </a:r>
          </a:p>
          <a:p>
            <a:pPr algn="ctr">
              <a:spcAft>
                <a:spcPts val="0"/>
              </a:spcAft>
            </a:pPr>
            <a:r>
              <a:rPr lang="en-US" altLang="ja-JP" sz="1100" kern="100" dirty="0">
                <a:latin typeface="游ゴシック 本文"/>
                <a:cs typeface="Times New Roman" panose="02020603050405020304" pitchFamily="18" charset="0"/>
              </a:rPr>
              <a:t> </a:t>
            </a:r>
            <a:endParaRPr lang="ja-JP" altLang="ja-JP" sz="1100" kern="100" dirty="0">
              <a:latin typeface="游ゴシック 本文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altLang="ja-JP" sz="1100" b="1" u="sng" kern="100" dirty="0">
                <a:latin typeface="游ゴシック 本文"/>
                <a:cs typeface="Times New Roman" panose="02020603050405020304" pitchFamily="18" charset="0"/>
              </a:rPr>
              <a:t> Dolce</a:t>
            </a:r>
            <a:endParaRPr lang="ja-JP" altLang="ja-JP" sz="1100" b="1" u="sng" kern="100" dirty="0">
              <a:latin typeface="游ゴシック 本文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ja-JP" altLang="ja-JP" sz="1100" kern="100" dirty="0">
                <a:latin typeface="游ゴシック 本文"/>
                <a:cs typeface="Times New Roman" panose="02020603050405020304" pitchFamily="18" charset="0"/>
              </a:rPr>
              <a:t>・リコッタチーズケーキ</a:t>
            </a:r>
          </a:p>
          <a:p>
            <a:pPr algn="ctr">
              <a:spcAft>
                <a:spcPts val="0"/>
              </a:spcAft>
            </a:pPr>
            <a:r>
              <a:rPr lang="ja-JP" altLang="ja-JP" sz="1100" kern="100" dirty="0">
                <a:latin typeface="游ゴシック 本文"/>
                <a:cs typeface="Times New Roman" panose="02020603050405020304" pitchFamily="18" charset="0"/>
              </a:rPr>
              <a:t>・ブランマンジェ　小さな果実のソース</a:t>
            </a: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2617051" y="1933986"/>
            <a:ext cx="1872867" cy="256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/>
              <a:t>カジュアルプラン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2308578" y="1484740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487103" y="1528492"/>
            <a:ext cx="2220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大人数必見！同窓会に最適！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2509769" y="2318246"/>
            <a:ext cx="20874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7,000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536462" y="7211480"/>
            <a:ext cx="4256642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altLang="ja-JP" sz="1050" kern="100" dirty="0">
                <a:latin typeface="Century" panose="02040604050505020304" pitchFamily="18" charset="0"/>
                <a:ea typeface="游明朝 Light" panose="02020300000000000000" pitchFamily="18" charset="-128"/>
                <a:cs typeface="Times New Roman" panose="02020603050405020304" pitchFamily="18" charset="0"/>
              </a:rPr>
              <a:t>※</a:t>
            </a:r>
            <a:r>
              <a:rPr lang="ja-JP" altLang="ja-JP" sz="1050" kern="100" dirty="0">
                <a:latin typeface="Century" panose="02040604050505020304" pitchFamily="18" charset="0"/>
                <a:ea typeface="游明朝 Light" panose="02020300000000000000" pitchFamily="18" charset="-128"/>
                <a:cs typeface="Times New Roman" panose="02020603050405020304" pitchFamily="18" charset="0"/>
              </a:rPr>
              <a:t>過去事例のため確定ではございません。</a:t>
            </a:r>
            <a:endParaRPr lang="ja-JP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650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527196" y="3259322"/>
            <a:ext cx="2093206" cy="273811"/>
          </a:xfrm>
        </p:spPr>
        <p:txBody>
          <a:bodyPr>
            <a:noAutofit/>
          </a:bodyPr>
          <a:lstStyle/>
          <a:p>
            <a:r>
              <a:rPr lang="ja-JP" altLang="en-US" sz="1600" b="1" dirty="0"/>
              <a:t>スタンダードプラン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45" y="2534392"/>
            <a:ext cx="1934459" cy="1287546"/>
          </a:xfrm>
          <a:prstGeom prst="rect">
            <a:avLst/>
          </a:prstGeom>
        </p:spPr>
      </p:pic>
      <p:cxnSp>
        <p:nvCxnSpPr>
          <p:cNvPr id="11" name="直線コネクタ 10"/>
          <p:cNvCxnSpPr/>
          <p:nvPr/>
        </p:nvCxnSpPr>
        <p:spPr>
          <a:xfrm>
            <a:off x="307973" y="3923867"/>
            <a:ext cx="6242055" cy="1065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2390161" y="2612941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446606" y="2657009"/>
            <a:ext cx="2185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忘年会</a:t>
            </a:r>
            <a:r>
              <a:rPr lang="ja-JP" altLang="en-US" sz="1200" b="1" dirty="0" smtClean="0">
                <a:solidFill>
                  <a:schemeClr val="bg1"/>
                </a:solidFill>
                <a:latin typeface="Brush Script MT" panose="03060802040406070304" pitchFamily="66" charset="0"/>
              </a:rPr>
              <a:t>や新年会に</a:t>
            </a:r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おすすめ！</a:t>
            </a:r>
          </a:p>
        </p:txBody>
      </p:sp>
      <p:sp>
        <p:nvSpPr>
          <p:cNvPr id="20" name="サブタイトル 2"/>
          <p:cNvSpPr txBox="1">
            <a:spLocks/>
          </p:cNvSpPr>
          <p:nvPr/>
        </p:nvSpPr>
        <p:spPr>
          <a:xfrm>
            <a:off x="2524618" y="4814242"/>
            <a:ext cx="1872867" cy="256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/>
              <a:t>カジュアルプラン</a:t>
            </a:r>
          </a:p>
        </p:txBody>
      </p:sp>
      <p:cxnSp>
        <p:nvCxnSpPr>
          <p:cNvPr id="22" name="直線コネクタ 21"/>
          <p:cNvCxnSpPr/>
          <p:nvPr/>
        </p:nvCxnSpPr>
        <p:spPr>
          <a:xfrm>
            <a:off x="307973" y="5521016"/>
            <a:ext cx="6242055" cy="1065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正方形/長方形 22"/>
          <p:cNvSpPr/>
          <p:nvPr/>
        </p:nvSpPr>
        <p:spPr>
          <a:xfrm>
            <a:off x="2390161" y="4210090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524618" y="4253842"/>
            <a:ext cx="2220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大人数必見！同窓会に最適！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4673436" y="3247490"/>
            <a:ext cx="20874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8,500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4660546" y="4819971"/>
            <a:ext cx="20874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7,000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sp>
        <p:nvSpPr>
          <p:cNvPr id="29" name="サブタイトル 2"/>
          <p:cNvSpPr txBox="1">
            <a:spLocks/>
          </p:cNvSpPr>
          <p:nvPr/>
        </p:nvSpPr>
        <p:spPr>
          <a:xfrm>
            <a:off x="2571439" y="6476645"/>
            <a:ext cx="1872867" cy="256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/>
              <a:t>プレミアムプラン</a:t>
            </a:r>
          </a:p>
        </p:txBody>
      </p:sp>
      <p:cxnSp>
        <p:nvCxnSpPr>
          <p:cNvPr id="30" name="直線コネクタ 29"/>
          <p:cNvCxnSpPr/>
          <p:nvPr/>
        </p:nvCxnSpPr>
        <p:spPr>
          <a:xfrm>
            <a:off x="307971" y="7123819"/>
            <a:ext cx="6242055" cy="10653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2390159" y="5858049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461681" y="5914655"/>
            <a:ext cx="2355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表彰・記念パーティーに最適！</a:t>
            </a:r>
          </a:p>
        </p:txBody>
      </p:sp>
      <p:sp>
        <p:nvSpPr>
          <p:cNvPr id="34" name="正方形/長方形 33"/>
          <p:cNvSpPr/>
          <p:nvPr/>
        </p:nvSpPr>
        <p:spPr>
          <a:xfrm>
            <a:off x="4620402" y="6489935"/>
            <a:ext cx="21034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10,000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01" y="5727798"/>
            <a:ext cx="1953002" cy="1302474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99" b="22516"/>
          <a:stretch/>
        </p:blipFill>
        <p:spPr>
          <a:xfrm>
            <a:off x="890509" y="23259"/>
            <a:ext cx="5076981" cy="2145819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>
            <a:off x="203602" y="23259"/>
            <a:ext cx="6534836" cy="864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493968" y="8837965"/>
            <a:ext cx="1870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err="1"/>
              <a:t>Serafina</a:t>
            </a:r>
            <a:r>
              <a:rPr kumimoji="1" lang="en-US" altLang="ja-JP" sz="1200" dirty="0"/>
              <a:t> NEW YORK</a:t>
            </a:r>
            <a:r>
              <a:rPr kumimoji="1" lang="ja-JP" altLang="en-US" sz="1200" dirty="0"/>
              <a:t>丸の内</a:t>
            </a:r>
          </a:p>
        </p:txBody>
      </p:sp>
      <p:sp>
        <p:nvSpPr>
          <p:cNvPr id="28" name="サブタイトル 2"/>
          <p:cNvSpPr txBox="1">
            <a:spLocks/>
          </p:cNvSpPr>
          <p:nvPr/>
        </p:nvSpPr>
        <p:spPr>
          <a:xfrm>
            <a:off x="2673186" y="8131920"/>
            <a:ext cx="1872867" cy="2567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/>
              <a:t>少人数プラン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2382417" y="7412082"/>
            <a:ext cx="2489812" cy="33050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453939" y="7468688"/>
            <a:ext cx="2355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chemeClr val="bg1"/>
                </a:solidFill>
                <a:latin typeface="Brush Script MT" panose="03060802040406070304" pitchFamily="66" charset="0"/>
              </a:rPr>
              <a:t>少人数プラン！～３２名様まで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4606831" y="8147769"/>
            <a:ext cx="217239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1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名あたり 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(</a:t>
            </a:r>
            <a:r>
              <a:rPr lang="ja-JP" altLang="en-US" sz="1200" dirty="0">
                <a:solidFill>
                  <a:srgbClr val="323232"/>
                </a:solidFill>
                <a:latin typeface="+mn-ea"/>
              </a:rPr>
              <a:t>税込</a:t>
            </a:r>
            <a:r>
              <a:rPr lang="en-US" altLang="ja-JP" sz="1200" dirty="0">
                <a:solidFill>
                  <a:srgbClr val="323232"/>
                </a:solidFill>
                <a:latin typeface="+mn-ea"/>
              </a:rPr>
              <a:t>) :</a:t>
            </a:r>
            <a:r>
              <a:rPr lang="en-US" altLang="ja-JP" sz="1200" dirty="0">
                <a:solidFill>
                  <a:srgbClr val="ED551B"/>
                </a:solidFill>
                <a:latin typeface="+mn-ea"/>
              </a:rPr>
              <a:t>6,500</a:t>
            </a:r>
            <a:r>
              <a:rPr lang="ja-JP" altLang="en-US" sz="1200" dirty="0">
                <a:solidFill>
                  <a:srgbClr val="ED551B"/>
                </a:solidFill>
                <a:latin typeface="+mn-ea"/>
              </a:rPr>
              <a:t>円～ </a:t>
            </a:r>
            <a:endParaRPr lang="ja-JP" altLang="en-US" sz="1200" i="0" dirty="0">
              <a:solidFill>
                <a:srgbClr val="ED551B"/>
              </a:solidFill>
              <a:effectLst/>
              <a:latin typeface="+mn-ea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67" y="4008076"/>
            <a:ext cx="1934891" cy="1451168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17" y="7327040"/>
            <a:ext cx="1972158" cy="1314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813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</TotalTime>
  <Words>237</Words>
  <Application>Microsoft Office PowerPoint</Application>
  <PresentationFormat>画面に合わせる (4:3)</PresentationFormat>
  <Paragraphs>46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4" baseType="lpstr">
      <vt:lpstr>ＭＳ 明朝</vt:lpstr>
      <vt:lpstr>游ゴシック</vt:lpstr>
      <vt:lpstr>游ゴシック Light</vt:lpstr>
      <vt:lpstr>游ゴシック 本文</vt:lpstr>
      <vt:lpstr>游明朝 Light</vt:lpstr>
      <vt:lpstr>Arial</vt:lpstr>
      <vt:lpstr>Brush Script MT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原 紫穂</dc:creator>
  <cp:lastModifiedBy>原 紫穂</cp:lastModifiedBy>
  <cp:revision>20</cp:revision>
  <dcterms:created xsi:type="dcterms:W3CDTF">2024-03-28T04:06:51Z</dcterms:created>
  <dcterms:modified xsi:type="dcterms:W3CDTF">2024-08-31T01:07:36Z</dcterms:modified>
</cp:coreProperties>
</file>